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316" r:id="rId5"/>
    <p:sldId id="317" r:id="rId6"/>
    <p:sldId id="368" r:id="rId7"/>
    <p:sldId id="318" r:id="rId8"/>
    <p:sldId id="319" r:id="rId9"/>
    <p:sldId id="321" r:id="rId10"/>
    <p:sldId id="322" r:id="rId11"/>
    <p:sldId id="369" r:id="rId12"/>
    <p:sldId id="370" r:id="rId13"/>
    <p:sldId id="373" r:id="rId14"/>
    <p:sldId id="371" r:id="rId15"/>
    <p:sldId id="374" r:id="rId16"/>
    <p:sldId id="375" r:id="rId17"/>
    <p:sldId id="376" r:id="rId18"/>
    <p:sldId id="377" r:id="rId19"/>
    <p:sldId id="378" r:id="rId20"/>
    <p:sldId id="275" r:id="rId21"/>
    <p:sldId id="32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5EEC3C"/>
    <a:srgbClr val="9EFF29"/>
    <a:srgbClr val="A4660C"/>
    <a:srgbClr val="952F69"/>
    <a:srgbClr val="FF856D"/>
    <a:srgbClr val="FF2549"/>
    <a:srgbClr val="003635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03" autoAdjust="0"/>
  </p:normalViewPr>
  <p:slideViewPr>
    <p:cSldViewPr snapToGrid="0">
      <p:cViewPr varScale="1">
        <p:scale>
          <a:sx n="136" d="100"/>
          <a:sy n="136" d="100"/>
        </p:scale>
        <p:origin x="89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3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3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Источники данных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: представлены новостными порталами, блогами и социальными сетями.</a:t>
            </a:r>
            <a:endParaRPr lang="ru-RU" sz="1200" b="1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228600" lvl="0" indent="-2286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Модуль коннектора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: подключается к источникам данных. </a:t>
            </a:r>
            <a:endParaRPr lang="ru-RU" sz="1200" b="1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228600" lvl="0" indent="-2286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Модуль лингвистического конструктора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: содержит русский и казахский тональные словари, включающие положительные, отрицательные и нейтральные слова.</a:t>
            </a:r>
            <a:endParaRPr lang="ru-RU" sz="1200" b="1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228600" lvl="0" indent="-2286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Модуль обработки данных и социальной аналитики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: определяет социальное настроение с помощью тональных словарей, моделей машинного обучения, нейронных сетей и маркетинговых технологий.</a:t>
            </a:r>
            <a:endParaRPr lang="ru-RU" sz="1200" b="1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228600" lvl="0" indent="-2286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Модуль результатов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: формирует отчеты, таблицы и графики результатов социальной аналитики данных.</a:t>
            </a:r>
            <a:endParaRPr lang="ru-RU" sz="1200" b="1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4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моделей машинного обучения включает:</a:t>
            </a:r>
          </a:p>
          <a:p>
            <a:pPr algn="l"/>
            <a:r>
              <a:rPr lang="ru-RU" sz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предобработку данных</a:t>
            </a:r>
          </a:p>
          <a:p>
            <a:pPr algn="l"/>
            <a:r>
              <a:rPr lang="kk-KZ" sz="12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kk-KZ" sz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звлечение признаков</a:t>
            </a:r>
            <a:endParaRPr lang="ru-RU" sz="12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балансировку классов</a:t>
            </a:r>
          </a:p>
          <a:p>
            <a:pPr algn="l"/>
            <a:r>
              <a:rPr lang="ru-RU" sz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классификацию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7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1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2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kk-KZ" sz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одели машинного обучения</a:t>
            </a:r>
            <a:r>
              <a:rPr lang="ru-RU" sz="12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ru-RU" sz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нейронных сетей используются в модуле обработки и анализа данных </a:t>
            </a:r>
            <a:r>
              <a:rPr lang="en-US" sz="120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OMSystem</a:t>
            </a:r>
            <a:r>
              <a:rPr lang="en-US" sz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8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960" y="2949677"/>
            <a:ext cx="8048717" cy="163707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83" y="1998415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13" y="194838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75735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605639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519084"/>
            <a:ext cx="6461299" cy="322103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220024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NRC-Emotion-Lexicon-viz1/NRCEmotionLexicon-viz1?:showVizHome=n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7914" y="3265317"/>
            <a:ext cx="5966086" cy="1149286"/>
          </a:xfrm>
        </p:spPr>
        <p:txBody>
          <a:bodyPr>
            <a:normAutofit/>
          </a:bodyPr>
          <a:lstStyle/>
          <a:p>
            <a:r>
              <a:rPr lang="kk-KZ" sz="2300" dirty="0">
                <a:solidFill>
                  <a:srgbClr val="FFC000"/>
                </a:solidFill>
              </a:rPr>
              <a:t>Лекция </a:t>
            </a:r>
            <a:r>
              <a:rPr lang="ru-RU" sz="2300" dirty="0">
                <a:solidFill>
                  <a:srgbClr val="FFC000"/>
                </a:solidFill>
              </a:rPr>
              <a:t>1</a:t>
            </a:r>
            <a:r>
              <a:rPr lang="en-US" sz="2300" dirty="0">
                <a:solidFill>
                  <a:srgbClr val="FFC000"/>
                </a:solidFill>
              </a:rPr>
              <a:t>3</a:t>
            </a:r>
            <a:r>
              <a:rPr lang="ru-RU" sz="2300" dirty="0">
                <a:solidFill>
                  <a:srgbClr val="FFC000"/>
                </a:solidFill>
              </a:rPr>
              <a:t> </a:t>
            </a:r>
            <a:r>
              <a:rPr lang="kk-KZ" sz="2300" dirty="0">
                <a:solidFill>
                  <a:srgbClr val="FFC000"/>
                </a:solidFill>
              </a:rPr>
              <a:t>Машинное обучение в ОС</a:t>
            </a:r>
            <a:br>
              <a:rPr lang="en-US" sz="2300" dirty="0">
                <a:solidFill>
                  <a:srgbClr val="FFC000"/>
                </a:solidFill>
              </a:rPr>
            </a:br>
            <a:r>
              <a:rPr lang="kk-KZ" sz="2300" dirty="0">
                <a:solidFill>
                  <a:srgbClr val="FFC000"/>
                </a:solidFill>
              </a:rPr>
              <a:t>Старший преподаватель: Карюкин В</a:t>
            </a:r>
            <a:r>
              <a:rPr lang="ru-RU" sz="2300" dirty="0">
                <a:solidFill>
                  <a:srgbClr val="FFC000"/>
                </a:solidFill>
              </a:rPr>
              <a:t>.И.</a:t>
            </a:r>
            <a:endParaRPr lang="en-US" sz="23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FD3BB-7BDC-42E9-BF20-6B19DDDF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82" y="67681"/>
            <a:ext cx="5331760" cy="833271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машинного обучения и нейронные сети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635D5A-1B44-497E-93C7-33EA9CA37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328" y="1352792"/>
            <a:ext cx="4449172" cy="3720345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kk-KZ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лгоритмы машинного обучения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l"/>
            <a:r>
              <a:rPr lang="ru-RU" sz="27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Наивный байесовский классификатор (Naïve Bayes classifier);</a:t>
            </a:r>
          </a:p>
          <a:p>
            <a:pPr algn="l"/>
            <a:r>
              <a:rPr lang="kk-KZ" sz="27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Логистическая</a:t>
            </a:r>
            <a:r>
              <a:rPr lang="ru-RU" sz="27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регрессия (Logistic regression);</a:t>
            </a:r>
          </a:p>
          <a:p>
            <a:pPr algn="l"/>
            <a:r>
              <a:rPr lang="kk-KZ" sz="27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Машина</a:t>
            </a:r>
            <a:r>
              <a:rPr lang="ru-RU" sz="27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опорных векторов (Support vector machine);</a:t>
            </a:r>
          </a:p>
          <a:p>
            <a:pPr algn="l"/>
            <a:r>
              <a:rPr lang="kk-KZ" sz="27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27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k-ближайших соседей (k-nearest neighbors);</a:t>
            </a:r>
          </a:p>
          <a:p>
            <a:pPr algn="l"/>
            <a:r>
              <a:rPr lang="ru-RU" sz="27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Дерево решений (Decision tree);</a:t>
            </a:r>
          </a:p>
          <a:p>
            <a:pPr algn="l"/>
            <a:r>
              <a:rPr lang="ru-RU" sz="27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Случайный лес (Random forest);</a:t>
            </a:r>
          </a:p>
          <a:p>
            <a:pPr algn="l"/>
            <a:r>
              <a:rPr lang="ru-RU" sz="27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XGBoost</a:t>
            </a:r>
            <a:r>
              <a:rPr lang="ru-RU" sz="27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endParaRPr lang="kk-KZ" sz="2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700" b="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DC81F-F7C3-46E8-851B-439515768237}"/>
              </a:ext>
            </a:extLst>
          </p:cNvPr>
          <p:cNvSpPr txBox="1"/>
          <p:nvPr/>
        </p:nvSpPr>
        <p:spPr>
          <a:xfrm>
            <a:off x="5019675" y="1281514"/>
            <a:ext cx="3725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Нейронные сети</a:t>
            </a:r>
            <a:r>
              <a:rPr lang="kk-K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Глубокие </a:t>
            </a:r>
            <a:r>
              <a:rPr lang="kk-KZ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нейронные сети (</a:t>
            </a:r>
            <a:r>
              <a:rPr lang="en-US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DNN) </a:t>
            </a:r>
            <a:endParaRPr lang="kk-KZ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Сверточные нейронные сети </a:t>
            </a:r>
            <a:r>
              <a:rPr lang="ru-RU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CNN)</a:t>
            </a:r>
            <a:endParaRPr lang="kk-KZ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Рекуррентные нейронные сети </a:t>
            </a:r>
            <a:r>
              <a:rPr lang="ru-RU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RNN)</a:t>
            </a:r>
            <a:r>
              <a:rPr lang="ru-RU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kk-KZ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Нейронная сеть </a:t>
            </a:r>
            <a:r>
              <a:rPr lang="en-US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Bidirectional Encoder Representations from Transformers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BERT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45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955A5-D053-4484-AF79-1D255103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5" y="146067"/>
            <a:ext cx="5479676" cy="72126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Наивный Байес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AFBF6F-1BE6-45CA-BB28-C8C7617C5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1" y="1486805"/>
            <a:ext cx="8255841" cy="3354135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Наивный Байес– один из самых простых и часто применяемых алгоритмов машинного обучения для классификации текстов, использующий вероятностный подход, основанный на теореме Байеса с сильными предположениями о независимости данных. Наивный Байес рассматривает каждый признак независимо от других признаков и оценивает вероятность влияния каждого из них на итоговый результат. В контексте классификации текстов он обучается на документах каждого класса и вычисляет условную вероятность того, что документ </a:t>
            </a:r>
            <a:r>
              <a:rPr lang="en-US" sz="18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относится к классу </a:t>
            </a:r>
            <a:r>
              <a:rPr lang="ru-RU" sz="18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endParaRPr lang="ru-RU" i="1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0F91744-407C-4ADC-861B-B3F388840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768645"/>
              </p:ext>
            </p:extLst>
          </p:nvPr>
        </p:nvGraphicFramePr>
        <p:xfrm>
          <a:off x="3025309" y="4056810"/>
          <a:ext cx="1762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761443" imgH="485623" progId="Equation.DSMT4">
                  <p:embed/>
                </p:oleObj>
              </mc:Choice>
              <mc:Fallback>
                <p:oleObj name="Equation" r:id="rId3" imgW="1761443" imgH="4856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5309" y="4056810"/>
                        <a:ext cx="17621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56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E9FFC-B18B-47E7-A581-F27F3BD8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188" y="166236"/>
            <a:ext cx="5634317" cy="65403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Машина опорных векторов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7653F3-F6E5-49AF-9C6D-AA064F3DB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506" y="1332164"/>
            <a:ext cx="8499000" cy="3591311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Машина опорных векторов (</a:t>
            </a:r>
            <a:r>
              <a:rPr lang="en-US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 vector machine</a:t>
            </a:r>
            <a:r>
              <a:rPr lang="ru-RU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)– </a:t>
            </a:r>
            <a:r>
              <a:rPr lang="kk-KZ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еще один популярный алгоритм машинного обучения</a:t>
            </a:r>
            <a:r>
              <a:rPr lang="ru-RU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Алгоритм использует пространство признаков, разделяемое гиперплоскостью, расположенной на максимальном расстоянии от ближайших точек двух классов обучающих данных. Чем шире граница, тем меньше ошибка классификатора, и достигается более эффективное разделение данных.</a:t>
            </a:r>
          </a:p>
          <a:p>
            <a:pPr marL="0" indent="0" algn="l">
              <a:buNone/>
            </a:pPr>
            <a:r>
              <a:rPr lang="ru-RU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Разделяющая гиперплоскость Машины опорных векторов применяется преимущественно для </a:t>
            </a:r>
            <a:r>
              <a:rPr lang="ru-RU" sz="1800" b="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двухклассовой</a:t>
            </a:r>
            <a:r>
              <a:rPr lang="ru-RU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классификации. Тем не менее, она без проблем адаптируется и для </a:t>
            </a:r>
            <a:r>
              <a:rPr lang="ru-RU" sz="1800" b="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многоклассовой</a:t>
            </a:r>
            <a:r>
              <a:rPr lang="ru-RU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классификации с использованием метода «один против всех».</a:t>
            </a:r>
          </a:p>
          <a:p>
            <a:pPr marL="0" indent="0" algn="l">
              <a:buNone/>
            </a:pP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Уравнение гиперплоскости </a:t>
            </a:r>
            <a:r>
              <a:rPr lang="kk-KZ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записывается в следующем виде</a:t>
            </a:r>
            <a:endParaRPr lang="ru-RU" sz="1800" b="1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800" b="1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D42B46F2-40A4-4278-AF85-F80EF1D9B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736850"/>
              </p:ext>
            </p:extLst>
          </p:nvPr>
        </p:nvGraphicFramePr>
        <p:xfrm>
          <a:off x="3479148" y="4417079"/>
          <a:ext cx="1855970" cy="43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1190009" imgH="276110" progId="Equation.DSMT4">
                  <p:embed/>
                </p:oleObj>
              </mc:Choice>
              <mc:Fallback>
                <p:oleObj name="Equation" r:id="rId3" imgW="1190009" imgH="2761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9148" y="4417079"/>
                        <a:ext cx="1855970" cy="430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41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F6366-7E6C-4318-B17C-36954858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276" y="179683"/>
            <a:ext cx="5405487" cy="6271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Разделяющая гиперплоскость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CF4ED5D-B861-4A47-A1DD-C117B575F7C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7" y="1586844"/>
            <a:ext cx="3671234" cy="31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8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F6366-7E6C-4318-B17C-36954858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276" y="179683"/>
            <a:ext cx="5405487" cy="6271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Разделяющая гиперплоскость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33BE447-5DFF-4877-91CC-3325B3380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95" y="1385952"/>
            <a:ext cx="8485867" cy="3577865"/>
          </a:xfrm>
        </p:spPr>
        <p:txBody>
          <a:bodyPr/>
          <a:lstStyle/>
          <a:p>
            <a:pPr algn="l"/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классификации также используется модель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которая предсказывает вероятность независимой переменной, находящейся в интервале [0,…,1]. Логистическая регрессия предсказывает результат с использованием логистической 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функции</a:t>
            </a:r>
            <a:endParaRPr lang="ru-RU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7A2CBDF-76C6-453F-853A-1FBE38C62D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203767"/>
              </p:ext>
            </p:extLst>
          </p:nvPr>
        </p:nvGraphicFramePr>
        <p:xfrm>
          <a:off x="3267075" y="2235827"/>
          <a:ext cx="13049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1304440" imgH="495342" progId="Equation.DSMT4">
                  <p:embed/>
                </p:oleObj>
              </mc:Choice>
              <mc:Fallback>
                <p:oleObj name="Equation" r:id="rId3" imgW="1304440" imgH="4953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7075" y="2235827"/>
                        <a:ext cx="13049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C89E74-EC2E-42BE-8ED7-C7FEF991BC9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2153094" y="2731127"/>
            <a:ext cx="3971925" cy="23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F6366-7E6C-4318-B17C-36954858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276" y="179683"/>
            <a:ext cx="5405487" cy="6271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Метод </a:t>
            </a:r>
            <a:r>
              <a:rPr lang="en-US" dirty="0">
                <a:solidFill>
                  <a:srgbClr val="FFC000"/>
                </a:solidFill>
              </a:rPr>
              <a:t>k-</a:t>
            </a:r>
            <a:r>
              <a:rPr lang="ru-RU" dirty="0">
                <a:solidFill>
                  <a:srgbClr val="FFC000"/>
                </a:solidFill>
              </a:rPr>
              <a:t>ближайших соседей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584DF2-96EF-422F-9E59-2D3DDDBB6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095" y="1452282"/>
            <a:ext cx="8343668" cy="3341593"/>
          </a:xfrm>
        </p:spPr>
        <p:txBody>
          <a:bodyPr/>
          <a:lstStyle/>
          <a:p>
            <a:pPr marL="0" indent="0" algn="just">
              <a:buNone/>
            </a:pPr>
            <a:r>
              <a:rPr lang="kk-KZ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en-US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kk-KZ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ближайших соседей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–</a:t>
            </a:r>
            <a:r>
              <a:rPr lang="kk-KZ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 из самых простых алгоритмов классификации данных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Он вычисляет расстояния между векторами и присваивает точки классу своих k ближайших соседних точек. </a:t>
            </a:r>
            <a:r>
              <a:rPr lang="kk-KZ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данном алгоритме вычисляется расстояние каждого объекта  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каждого объекта из тестовой выборки до всех объектов из обучающей выборки в пространстве признаков.</a:t>
            </a:r>
            <a:r>
              <a:rPr lang="ru-RU" sz="18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Этот алгоритм обычно классифицирует документы с помощью наиболее широко используемой меры расстояния, называемой евклидовым расстоянием, которая определяется как 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2CA13DA-84CD-4FD4-AFB2-452F9513F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08799"/>
              </p:ext>
            </p:extLst>
          </p:nvPr>
        </p:nvGraphicFramePr>
        <p:xfrm>
          <a:off x="3042397" y="3715591"/>
          <a:ext cx="2171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2170947" imgH="428745" progId="Equation.DSMT4">
                  <p:embed/>
                </p:oleObj>
              </mc:Choice>
              <mc:Fallback>
                <p:oleObj name="Equation" r:id="rId3" imgW="2170947" imgH="4287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2397" y="3715591"/>
                        <a:ext cx="217170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70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F6366-7E6C-4318-B17C-36954858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276" y="179683"/>
            <a:ext cx="5405487" cy="6271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Дерево решений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584DF2-96EF-422F-9E59-2D3DDDBB6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095" y="1452282"/>
            <a:ext cx="8343668" cy="334159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kk-KZ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Дерево решений – метод обучения с учителем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который использует набор правил для принятия решений подобно тому, как человек принимает решения. В данном методе данные разделяются на подмножества в зависимости от определенных признаков, отвечая на определенные вопросы до тех пор, пока все точки данных не будут принадлежать определенному классу. Таким образом, образуется древовидная структура с добавлением узла для каждого вопроса. Первый узел является корневым узлом (</a:t>
            </a:r>
            <a:r>
              <a:rPr lang="en-US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root node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kk-KZ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классификации документов на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первом этапе выбирается слово, и все документы, содержащие его, помещаются в одну сторону, а документы, не содержащие его, помещаются в другую сторону. В результате образуются два </a:t>
            </a:r>
            <a:r>
              <a:rPr lang="kk-KZ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датасета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После этого в этих </a:t>
            </a:r>
            <a:r>
              <a:rPr lang="kk-KZ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датасетах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выбирается новое слово, и все предыдущие шаги повторяются. Так продолжается до тех пор, пока весь </a:t>
            </a:r>
            <a:r>
              <a:rPr lang="kk-KZ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датасет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будет разделен и присвоен конечным узлам. Если в конечном узле все точки данных однозначно соответствуют одному и тому же классу, то класс узла точно определен. В случае смешанных узлов алгоритм присваивает данному узлу класс с наибольшим числом точек данных, относящихся к нему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17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C5134-0E4A-4421-9AAB-02056BA3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194" y="107483"/>
            <a:ext cx="5481928" cy="70844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Дерево решений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0855F5-EABA-4DC0-B064-0DD3F76382F7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68" y="1604352"/>
            <a:ext cx="4255294" cy="28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3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C5134-0E4A-4421-9AAB-02056BA3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194" y="107483"/>
            <a:ext cx="5481928" cy="70844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Случайный лес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30034D-1BA8-4B86-8984-07A0AB242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012" y="1470073"/>
            <a:ext cx="8194431" cy="3130061"/>
          </a:xfrm>
        </p:spPr>
        <p:txBody>
          <a:bodyPr/>
          <a:lstStyle/>
          <a:p>
            <a:pPr marL="0" indent="0" algn="l">
              <a:buNone/>
            </a:pPr>
            <a:r>
              <a:rPr lang="kk-KZ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Случайный лес – популярный алгоритм машинного обучения</a:t>
            </a:r>
            <a:r>
              <a:rPr lang="ru-RU" sz="18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основанный на концепции ансамблевого обучения. В данной концепции несколько классификаторов объединяются для улучшения производительности модели. Случайный лес состоит не из одного, а из множества деревьев решений. В задачах классификации каждый документ независимо классифицируется всеми деревьями. Класс документа определяется на основе наибольшего числа голосов среди всех деревьев.</a:t>
            </a:r>
            <a:endParaRPr lang="ru-RU" sz="1800" b="1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62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C5134-0E4A-4421-9AAB-02056BA3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194" y="107483"/>
            <a:ext cx="5481928" cy="70844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Случайный лес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A6A02F-C540-4690-933B-AB40D4A6C966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5" y="1498160"/>
            <a:ext cx="6868284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1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772" y="59926"/>
            <a:ext cx="5694339" cy="784135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rgbClr val="FFC000"/>
                </a:solidFill>
              </a:rPr>
              <a:t>Машинное обучение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1341620"/>
            <a:ext cx="8873600" cy="35680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Машинное обучение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подразделение искусственного интеллекта, которое включает в себя методы и алгоритмы, позволяющие компьютерам учиться на данных и делать предсказания или принимать решения без явного программирования для каждой конкретной задачи. Это достигается за счет создания моделей, которые обрабатывают большие объемы данных и выявляют закономерности или законы, управляющие этими данными.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>
            <a:spLocks noGrp="1"/>
          </p:cNvSpPr>
          <p:nvPr>
            <p:ph type="title"/>
          </p:nvPr>
        </p:nvSpPr>
        <p:spPr>
          <a:xfrm>
            <a:off x="3080825" y="55685"/>
            <a:ext cx="6026619" cy="7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ru-RU" sz="36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Визуализация классификации</a:t>
            </a:r>
            <a:endParaRPr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52" name="Google Shape;252;p20"/>
          <p:cNvGraphicFramePr/>
          <p:nvPr/>
        </p:nvGraphicFramePr>
        <p:xfrm>
          <a:off x="31061" y="1251302"/>
          <a:ext cx="4588600" cy="221417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00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9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</a:t>
                      </a:r>
                      <a:r>
                        <a:rPr lang="ru-RU" sz="900" b="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лассификатор</a:t>
                      </a:r>
                      <a:endParaRPr sz="9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NB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SVM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LR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k-NN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DT</a:t>
                      </a:r>
                      <a:endParaRPr sz="9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</a:t>
                      </a:r>
                      <a:endParaRPr sz="900" b="1">
                        <a:solidFill>
                          <a:schemeClr val="dk1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XGBoost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Average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Accuracy</a:t>
                      </a:r>
                      <a:endParaRPr sz="9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0.75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9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Precision-macro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0.25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0.62</a:t>
                      </a:r>
                      <a:endParaRPr sz="9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solidFill>
                            <a:srgbClr val="00000A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0.72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0.65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Precision-</a:t>
                      </a:r>
                      <a:r>
                        <a:rPr lang="ru-RU" sz="900" b="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</a:t>
                      </a:r>
                      <a:endParaRPr sz="9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0.75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solidFill>
                            <a:srgbClr val="00000A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Precision-weighted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0.54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solidFill>
                            <a:srgbClr val="00000A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Recall-macro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0.52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0.44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solidFill>
                            <a:srgbClr val="00000A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0.57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0.42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Recall-micro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0.75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solidFill>
                            <a:srgbClr val="00000A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Recall-weighted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0.75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solidFill>
                            <a:srgbClr val="00000A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F1-score-macro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0.54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solidFill>
                            <a:srgbClr val="00000A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0.63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0.45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F1-score-micro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0.75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solidFill>
                            <a:srgbClr val="00000A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F1-score-weighted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0.75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solidFill>
                            <a:srgbClr val="00000A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0.72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Average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 dirty="0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53" name="Google Shape;253;p20"/>
          <p:cNvGraphicFramePr/>
          <p:nvPr/>
        </p:nvGraphicFramePr>
        <p:xfrm>
          <a:off x="4695789" y="1251302"/>
          <a:ext cx="4417150" cy="221632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01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8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9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</a:t>
                      </a:r>
                      <a:r>
                        <a:rPr lang="ru-RU" sz="900" b="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лассификатор</a:t>
                      </a:r>
                      <a:endParaRPr sz="9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NB</a:t>
                      </a:r>
                      <a:endParaRPr sz="9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SVM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LR</a:t>
                      </a:r>
                      <a:endParaRPr sz="9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k-NN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DT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</a:t>
                      </a:r>
                      <a:endParaRPr sz="900" b="1">
                        <a:solidFill>
                          <a:schemeClr val="dk1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XGBoost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Average</a:t>
                      </a:r>
                      <a:endParaRPr sz="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Accuracy</a:t>
                      </a:r>
                      <a:endParaRPr sz="900" b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Precision-macro</a:t>
                      </a:r>
                      <a:endParaRPr sz="9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0.61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0.83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0.75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Precision-micro</a:t>
                      </a:r>
                      <a:endParaRPr sz="9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Precision-weighted</a:t>
                      </a:r>
                      <a:endParaRPr sz="9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0.82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Recall-macro</a:t>
                      </a:r>
                      <a:endParaRPr sz="9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0.61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0.50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Recall-micro</a:t>
                      </a:r>
                      <a:endParaRPr sz="9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Recall-weighted</a:t>
                      </a:r>
                      <a:endParaRPr sz="9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F1-score-macro</a:t>
                      </a:r>
                      <a:endParaRPr sz="9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0.32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0.31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0.57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F1-score-micro</a:t>
                      </a:r>
                      <a:endParaRPr sz="9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F1-score-weighted</a:t>
                      </a:r>
                      <a:endParaRPr sz="9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0.83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0.85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900" b="1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0.85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Average</a:t>
                      </a:r>
                      <a:endParaRPr sz="9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0.72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0.70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0.78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0.83</a:t>
                      </a:r>
                      <a:endParaRPr sz="900" b="1" dirty="0">
                        <a:solidFill>
                          <a:srgbClr val="00000A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0.77</a:t>
                      </a:r>
                      <a:endParaRPr sz="900" b="1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F6D34A7-36BF-4241-AE2D-689345E3BB23}"/>
              </a:ext>
            </a:extLst>
          </p:cNvPr>
          <p:cNvSpPr txBox="1"/>
          <p:nvPr/>
        </p:nvSpPr>
        <p:spPr>
          <a:xfrm>
            <a:off x="73393" y="3892197"/>
            <a:ext cx="9039546" cy="119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экспериментах алгоритмы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Naïve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Support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Machine и метод K-ближайших соседей показали низкие значения </a:t>
            </a:r>
            <a:r>
              <a:rPr lang="en-US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recall-macro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F1-score-macro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 лучшие результаты для несбалансированных русских и казахских текстов среди всех алгоритмов ML</a:t>
            </a:r>
          </a:p>
        </p:txBody>
      </p:sp>
      <p:sp>
        <p:nvSpPr>
          <p:cNvPr id="15" name="Google Shape;278;p22">
            <a:extLst>
              <a:ext uri="{FF2B5EF4-FFF2-40B4-BE49-F238E27FC236}">
                <a16:creationId xmlns:a16="http://schemas.microsoft.com/office/drawing/2014/main" id="{488D3723-BD3E-48BC-972C-6FE542F090BE}"/>
              </a:ext>
            </a:extLst>
          </p:cNvPr>
          <p:cNvSpPr txBox="1"/>
          <p:nvPr/>
        </p:nvSpPr>
        <p:spPr>
          <a:xfrm>
            <a:off x="864644" y="3524969"/>
            <a:ext cx="336445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Метрики классификации русских текстов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79;p22">
            <a:extLst>
              <a:ext uri="{FF2B5EF4-FFF2-40B4-BE49-F238E27FC236}">
                <a16:creationId xmlns:a16="http://schemas.microsoft.com/office/drawing/2014/main" id="{5D5AE114-097B-4F6C-A50C-3594AA661082}"/>
              </a:ext>
            </a:extLst>
          </p:cNvPr>
          <p:cNvSpPr txBox="1"/>
          <p:nvPr/>
        </p:nvSpPr>
        <p:spPr>
          <a:xfrm>
            <a:off x="5041738" y="3524928"/>
            <a:ext cx="3505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Метрики классификации казахских текстов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A5AE3-F71C-4CC5-87EA-224DABD7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86" y="74958"/>
            <a:ext cx="6049107" cy="790205"/>
          </a:xfrm>
        </p:spPr>
        <p:txBody>
          <a:bodyPr>
            <a:normAutofit/>
          </a:bodyPr>
          <a:lstStyle/>
          <a:p>
            <a:r>
              <a:rPr lang="kk-K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классификации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 descr="C:\Users\VladislavRTX\AppData\Local\Microsoft\Windows\INetCache\Content.MSO\4C305F1F.tmp">
            <a:extLst>
              <a:ext uri="{FF2B5EF4-FFF2-40B4-BE49-F238E27FC236}">
                <a16:creationId xmlns:a16="http://schemas.microsoft.com/office/drawing/2014/main" id="{12580CE7-7042-4E31-AA38-03D2F23EDD3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2" y="1349256"/>
            <a:ext cx="4300308" cy="281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VladislavRTX\AppData\Local\Microsoft\Windows\INetCache\Content.MSO\45FF5585.tmp">
            <a:extLst>
              <a:ext uri="{FF2B5EF4-FFF2-40B4-BE49-F238E27FC236}">
                <a16:creationId xmlns:a16="http://schemas.microsoft.com/office/drawing/2014/main" id="{E8BE9BA3-27C3-472C-AA6B-ABB0F325ED7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29" y="1349256"/>
            <a:ext cx="4072568" cy="28123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DD6B8E-1409-43AA-A480-38A9EA575B13}"/>
              </a:ext>
            </a:extLst>
          </p:cNvPr>
          <p:cNvSpPr txBox="1"/>
          <p:nvPr/>
        </p:nvSpPr>
        <p:spPr>
          <a:xfrm>
            <a:off x="271692" y="4200389"/>
            <a:ext cx="4300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–ROC кривые алгоритма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 Forest </a:t>
            </a:r>
            <a:r>
              <a:rPr lang="kk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русских текстов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81037-135C-4F14-8553-F1F33A2CEC08}"/>
              </a:ext>
            </a:extLst>
          </p:cNvPr>
          <p:cNvSpPr txBox="1"/>
          <p:nvPr/>
        </p:nvSpPr>
        <p:spPr>
          <a:xfrm>
            <a:off x="4572000" y="4167273"/>
            <a:ext cx="4300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AUC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ROC кривые алгоритма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Random Forest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казахских текстов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71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D0B26-C930-4C62-B0D1-E61AC35C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449" y="82412"/>
            <a:ext cx="5891632" cy="742047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rgbClr val="FFC000"/>
                </a:solidFill>
              </a:rPr>
              <a:t>Машинное обучение</a:t>
            </a:r>
            <a:endParaRPr lang="LID4096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DCC01-FF70-416C-9EB5-340CFA2C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1476531"/>
            <a:ext cx="8634334" cy="347213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Машинное обучение можно разделить на три основных типа:</a:t>
            </a:r>
          </a:p>
          <a:p>
            <a:pPr algn="just">
              <a:buFont typeface="+mj-lt"/>
              <a:buAutoNum type="arabicPeriod"/>
            </a:pPr>
            <a:r>
              <a:rPr lang="ru-RU" b="1" dirty="0"/>
              <a:t>Обучение с учителем</a:t>
            </a:r>
            <a:r>
              <a:rPr lang="ru-RU" dirty="0"/>
              <a:t>: модель обучается на предварительно размеченных данных, то есть данных, для которых известны правильные ответы. Задача модели — научиться предсказывать ответы на основе входных данных. Примеры включают классификацию (например, определение, является ли электронное письмо спамом) и регрессию (например, предсказание цен на дома).</a:t>
            </a:r>
          </a:p>
          <a:p>
            <a:pPr algn="just">
              <a:buFont typeface="+mj-lt"/>
              <a:buAutoNum type="arabicPeriod"/>
            </a:pPr>
            <a:r>
              <a:rPr lang="ru-RU" b="1" dirty="0"/>
              <a:t>Обучение без учителя</a:t>
            </a:r>
            <a:r>
              <a:rPr lang="ru-RU" dirty="0"/>
              <a:t>: модель работает с неразмеченными данными, то есть без указания правильных ответов. Задачи включают кластеризацию (группировка похожих объектов вместе) и уменьшение размерности (упрощение данных без значительной потери информации).</a:t>
            </a:r>
          </a:p>
          <a:p>
            <a:pPr algn="just">
              <a:buFont typeface="+mj-lt"/>
              <a:buAutoNum type="arabicPeriod"/>
            </a:pPr>
            <a:r>
              <a:rPr lang="ru-RU" b="1" dirty="0"/>
              <a:t>Обучение с подкреплением</a:t>
            </a:r>
            <a:r>
              <a:rPr lang="ru-RU" dirty="0"/>
              <a:t>: модель обучается на основе вознаграждений, получаемых после выполнения некоторых действий в динамической среде. Цель состоит в том, чтобы научиться выбирать последовательность действий, которая максимизирует суммарное вознаграждение.</a:t>
            </a:r>
          </a:p>
          <a:p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9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4F633-857B-426D-AF67-CE15BCF9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96" y="99068"/>
            <a:ext cx="6114196" cy="77808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2774A7-26FC-4300-AD83-9CDE20F0E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270242"/>
            <a:ext cx="4194730" cy="3643377"/>
          </a:xfrm>
        </p:spPr>
        <p:txBody>
          <a:bodyPr>
            <a:noAutofit/>
          </a:bodyPr>
          <a:lstStyle/>
          <a:p>
            <a:pPr marL="0" lvl="0" indent="0" algn="just">
              <a:buNone/>
              <a:tabLst>
                <a:tab pos="540385" algn="l"/>
              </a:tabLst>
            </a:pPr>
            <a:r>
              <a:rPr lang="ru-RU" sz="1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Функциональность системы анализа данных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Источники данных</a:t>
            </a:r>
            <a:endParaRPr lang="en-US" sz="16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228600" lvl="0" indent="-2286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Модуль коннектора</a:t>
            </a:r>
            <a:endParaRPr lang="en-US" sz="16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228600" lvl="0" indent="-2286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Модуль лингвистического конструктора</a:t>
            </a:r>
            <a:endParaRPr lang="en-US" sz="16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228600" lvl="0" indent="-2286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Модуль обработки данных и социальной аналитики</a:t>
            </a:r>
            <a:endParaRPr lang="en-US" sz="16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228600" lvl="0" indent="-2286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Модуль результатов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2F98F0-006E-439F-90C2-519F266AA2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11" y="1340414"/>
            <a:ext cx="4895874" cy="283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1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D1106-C23C-448E-A6FC-4361862A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124255"/>
            <a:ext cx="5587253" cy="67458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тональности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58B75-3660-42EE-A7F4-554E10CBB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69949"/>
            <a:ext cx="3416081" cy="161247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tabLst>
                <a:tab pos="630555" algn="l"/>
              </a:tabLst>
            </a:pP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системе для определения настроений используются тональные словари</a:t>
            </a:r>
            <a:endParaRPr lang="ru-RU" sz="1400" b="1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Сформирован тональный словарь</a:t>
            </a:r>
            <a:endParaRPr lang="en-US" sz="1400" dirty="0">
              <a:solidFill>
                <a:srgbClr val="00000A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Добавлены слова с ошибками</a:t>
            </a:r>
            <a:endParaRPr lang="en-US" sz="14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Пополнение сформированного словаря</a:t>
            </a:r>
            <a:endParaRPr lang="en-US" sz="14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</a:tabLst>
            </a:pP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Проверка тональности слов экспертами-лингвистами</a:t>
            </a:r>
            <a:r>
              <a:rPr lang="en-US" sz="14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kk-KZ" sz="1400" dirty="0">
              <a:solidFill>
                <a:srgbClr val="00000A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F4D41-482F-45AE-A1CC-663612BE43B0}"/>
              </a:ext>
            </a:extLst>
          </p:cNvPr>
          <p:cNvSpPr txBox="1"/>
          <p:nvPr/>
        </p:nvSpPr>
        <p:spPr>
          <a:xfrm>
            <a:off x="3494567" y="1226286"/>
            <a:ext cx="5514754" cy="531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Данный словарь подходит для более, чем 100 языков, включая русский и казахский. 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AD8EC6-1547-4F4F-8606-5ACB4E11F72D}"/>
              </a:ext>
            </a:extLst>
          </p:cNvPr>
          <p:cNvSpPr txBox="1"/>
          <p:nvPr/>
        </p:nvSpPr>
        <p:spPr>
          <a:xfrm>
            <a:off x="3494567" y="1666602"/>
            <a:ext cx="51036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en-US" sz="1400" b="1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https://public.tableau.com/views/NRC-Emotion-Lexicon-viz1/NRCEmotionLexicon-viz1?:showVizHome=no</a:t>
            </a:r>
            <a:endParaRPr lang="en-US" sz="1400" b="1" dirty="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buNone/>
              <a:tabLst>
                <a:tab pos="630555" algn="l"/>
              </a:tabLst>
            </a:pPr>
            <a:endParaRPr lang="ru-RU" sz="1000" b="1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2B16F9-E27C-4B6F-A357-A30B07318B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4" y="2571750"/>
            <a:ext cx="2638322" cy="230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C41C7C-89CC-4335-92FE-84C0D18FB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941" y="2139679"/>
            <a:ext cx="4590973" cy="30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5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FEEF4-495C-44C4-B07F-207767D4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193" y="67832"/>
            <a:ext cx="6010924" cy="761508"/>
          </a:xfrm>
        </p:spPr>
        <p:txBody>
          <a:bodyPr>
            <a:normAutofit fontScale="90000"/>
          </a:bodyPr>
          <a:lstStyle/>
          <a:p>
            <a:r>
              <a:rPr lang="kk-KZ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анализа анализа тональности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AB815EA-31CD-48F5-B825-8162314D69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79" y="1410053"/>
            <a:ext cx="5707062" cy="2981726"/>
          </a:xfrm>
        </p:spPr>
      </p:pic>
    </p:spTree>
    <p:extLst>
      <p:ext uri="{BB962C8B-B14F-4D97-AF65-F5344CB8AC3E}">
        <p14:creationId xmlns:p14="http://schemas.microsoft.com/office/powerpoint/2010/main" val="184410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AA156-D378-4AD5-9FBA-BF745CB4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42" y="0"/>
            <a:ext cx="6004112" cy="895239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моделей машинного обучения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AB7BFB1-5582-4E72-B8BA-8E7182CFD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9" y="1164252"/>
            <a:ext cx="8359833" cy="39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5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1CF46-C065-498A-8F88-FBE06E5E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43" y="100574"/>
            <a:ext cx="6060558" cy="650794"/>
          </a:xfrm>
        </p:spPr>
        <p:txBody>
          <a:bodyPr>
            <a:normAutofit fontScale="90000"/>
          </a:bodyPr>
          <a:lstStyle/>
          <a:p>
            <a:r>
              <a:rPr lang="kk-K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извлечения признаков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EAC54F-2E93-4FC4-B050-52B784DE0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412" y="1065958"/>
            <a:ext cx="8805517" cy="395637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endParaRPr lang="ru-RU" sz="1400" b="1" i="1" dirty="0">
              <a:effectLst/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 frequency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частота слова) – отношение числа вхождения некоторого слова к общему количеству слов документа</a:t>
            </a:r>
            <a:endParaRPr lang="ru-RU" sz="1200" dirty="0">
              <a:effectLst/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nverse document frequency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обратная частота документа) – инверсия частоты, с которой некоторое слово встречается в документах коллекции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kk-KZ" sz="12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После вычисления значений </a:t>
            </a:r>
            <a:r>
              <a:rPr lang="en-US" sz="1200" i="1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tf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idf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kk-KZ" sz="12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обе части перемножаются</a:t>
            </a:r>
          </a:p>
          <a:p>
            <a:pPr marL="0" indent="0" algn="l">
              <a:buNone/>
            </a:pPr>
            <a:r>
              <a:rPr lang="en-US" sz="1200" i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tf</a:t>
            </a:r>
            <a:r>
              <a:rPr lang="ru-RU" sz="12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200" i="1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idf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NewRomanPSMT"/>
              </a:rPr>
              <a:t>=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TimesNewRomanPSMT"/>
              </a:rPr>
              <a:t>tf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NewRomanPSMT"/>
              </a:rPr>
              <a:t> ×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TimesNewRomanPSMT"/>
              </a:rPr>
              <a:t>idf</a:t>
            </a:r>
            <a:endParaRPr lang="kk-KZ" sz="1200" i="1" dirty="0">
              <a:effectLst/>
              <a:latin typeface="Times New Roman" panose="02020603050405020304" pitchFamily="18" charset="0"/>
              <a:ea typeface="TimesNewRomanPSMT"/>
            </a:endParaRPr>
          </a:p>
          <a:p>
            <a:pPr marL="0" indent="0" algn="just">
              <a:buNone/>
            </a:pPr>
            <a:r>
              <a:rPr lang="kk-KZ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Word2Vec </a:t>
            </a:r>
            <a:r>
              <a:rPr lang="kk-KZ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один из методов встраивания слов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Его можно получить двумя способами (оба с использованием нейронных сетей): </a:t>
            </a:r>
            <a:r>
              <a:rPr lang="en-US" sz="1200" b="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Skipgram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Common </a:t>
            </a:r>
            <a:r>
              <a:rPr lang="en-US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 o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 </a:t>
            </a:r>
            <a:r>
              <a:rPr lang="en-US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Words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(CBOW). Модель CBOW учится предсказывать целевое слово, используя все слова в его окрестностях. С другой стороны, модель </a:t>
            </a:r>
            <a:r>
              <a:rPr lang="en-US" sz="1200" b="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Skipgram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учится предсказывать слово на основе соседнего слова.</a:t>
            </a:r>
            <a:endParaRPr lang="ru-RU" sz="1200" b="1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FastText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 информацию о </a:t>
            </a:r>
            <a:r>
              <a:rPr lang="ru-RU" sz="1200" b="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подсловах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создания вложений слов. </a:t>
            </a:r>
            <a:r>
              <a:rPr lang="kk-KZ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 изучает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представления символов </a:t>
            </a:r>
            <a:r>
              <a:rPr lang="en-US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-грамм и слов, представленных в виде суммы векторов </a:t>
            </a:r>
            <a:r>
              <a:rPr lang="en-US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-грамм. Это расширяет модели типов </a:t>
            </a:r>
            <a:r>
              <a:rPr lang="en-US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ord2vec информацией о </a:t>
            </a:r>
            <a:r>
              <a:rPr lang="ru-RU" sz="1200" b="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подсловах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помогает</a:t>
            </a:r>
            <a:r>
              <a:rPr lang="kk-KZ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встраиваниям 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понимать суффиксы и префиксы. Как только слово представлено с помощью символьных </a:t>
            </a:r>
            <a:r>
              <a:rPr lang="en-US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-грамм, модель </a:t>
            </a:r>
            <a:r>
              <a:rPr lang="en-US" sz="1200" b="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Skipgram</a:t>
            </a:r>
            <a:r>
              <a:rPr lang="ru-RU" sz="1200" b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обучается для изучения вложений.</a:t>
            </a:r>
            <a:endParaRPr lang="ru-RU" sz="1200" b="1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1D04F55-87C8-46A4-8378-64E977FB4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07283"/>
              </p:ext>
            </p:extLst>
          </p:nvPr>
        </p:nvGraphicFramePr>
        <p:xfrm>
          <a:off x="300349" y="1523625"/>
          <a:ext cx="1010579" cy="757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1181160" imgH="885905" progId="Equation.DSMT4">
                  <p:embed/>
                </p:oleObj>
              </mc:Choice>
              <mc:Fallback>
                <p:oleObj name="Equation" r:id="rId4" imgW="1181160" imgH="885905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31D04F55-87C8-46A4-8378-64E977FB48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349" y="1523625"/>
                        <a:ext cx="1010579" cy="757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26F9F0C-7C2A-4AC9-82C2-815DC2C21A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349" y="2584458"/>
          <a:ext cx="1661940" cy="459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1790640" imgH="495287" progId="Equation.DSMT4">
                  <p:embed/>
                </p:oleObj>
              </mc:Choice>
              <mc:Fallback>
                <p:oleObj name="Equation" r:id="rId6" imgW="1790640" imgH="495287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626F9F0C-7C2A-4AC9-82C2-815DC2C21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349" y="2584458"/>
                        <a:ext cx="1661940" cy="459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33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F77FE-7BD3-4397-B699-A6F01AB4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30" y="122406"/>
            <a:ext cx="4532657" cy="578295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Балансировка классов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245BC0-5FF1-4D27-91DF-83A9D98B75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4" y="1199716"/>
            <a:ext cx="4257714" cy="3638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C455EE-F9D6-46A1-862E-AD93853A844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20" y="1403432"/>
            <a:ext cx="3105630" cy="25780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19AAB3-AECB-49BC-9884-3FFC984B3893}"/>
              </a:ext>
            </a:extLst>
          </p:cNvPr>
          <p:cNvSpPr txBox="1"/>
          <p:nvPr/>
        </p:nvSpPr>
        <p:spPr>
          <a:xfrm>
            <a:off x="6396708" y="4205283"/>
            <a:ext cx="10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SMOTE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3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Office PowerPoint</Application>
  <PresentationFormat>Экран (16:9)</PresentationFormat>
  <Paragraphs>317</Paragraphs>
  <Slides>21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Equation</vt:lpstr>
      <vt:lpstr>MathType 7.0 Equation</vt:lpstr>
      <vt:lpstr>Лекция 13 Машинное обучение в ОС Старший преподаватель: Карюкин В.И.</vt:lpstr>
      <vt:lpstr>Машинное обучение</vt:lpstr>
      <vt:lpstr>Машинное обучение</vt:lpstr>
      <vt:lpstr>Анализ данных</vt:lpstr>
      <vt:lpstr>Анализ тональности</vt:lpstr>
      <vt:lpstr>Метод анализа анализа тональности</vt:lpstr>
      <vt:lpstr>Разработка моделей машинного обучения</vt:lpstr>
      <vt:lpstr>Методы извлечения признаков</vt:lpstr>
      <vt:lpstr>Балансировка классов</vt:lpstr>
      <vt:lpstr>Алгоритмы машинного обучения и нейронные сети</vt:lpstr>
      <vt:lpstr>Наивный Байес</vt:lpstr>
      <vt:lpstr>Машина опорных векторов</vt:lpstr>
      <vt:lpstr>Разделяющая гиперплоскость</vt:lpstr>
      <vt:lpstr>Разделяющая гиперплоскость</vt:lpstr>
      <vt:lpstr>Метод k-ближайших соседей</vt:lpstr>
      <vt:lpstr>Дерево решений</vt:lpstr>
      <vt:lpstr>Дерево решений</vt:lpstr>
      <vt:lpstr>Случайный лес</vt:lpstr>
      <vt:lpstr>Случайный лес</vt:lpstr>
      <vt:lpstr>Визуализация классификации</vt:lpstr>
      <vt:lpstr>Визуализация классификации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2024-04-22T17:50:53Z</dcterms:modified>
</cp:coreProperties>
</file>